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733" r:id="rId2"/>
  </p:sldIdLst>
  <p:sldSz cx="21383625" cy="302752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88089" autoAdjust="0"/>
  </p:normalViewPr>
  <p:slideViewPr>
    <p:cSldViewPr snapToGrid="0">
      <p:cViewPr varScale="1">
        <p:scale>
          <a:sx n="26" d="100"/>
          <a:sy n="26" d="100"/>
        </p:scale>
        <p:origin x="315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8E9A3-1259-4190-B88D-991D09AE3778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F5313-70DF-4381-B44D-0E8573A6CC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007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594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797" algn="l" defTabSz="3507594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7594" algn="l" defTabSz="3507594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61392" algn="l" defTabSz="3507594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5189" algn="l" defTabSz="3507594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8987" algn="l" defTabSz="3507594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2784" algn="l" defTabSz="3507594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6581" algn="l" defTabSz="3507594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379" algn="l" defTabSz="3507594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3F49B-37E9-29F0-09BE-A8A09DAC3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219BC63-7257-5C39-B747-54478E7C6D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920875" y="803275"/>
            <a:ext cx="2835275" cy="401637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CC1FC83-544F-9A91-F101-9220014CA2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E956366-BE84-8D1B-A6DF-33029F6105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7925-C163-4E0A-BDBF-AEF117F8B7E5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566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179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7D4-B10B-4C48-99C1-2B47AABD4D76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351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7D4-B10B-4C48-99C1-2B47AABD4D76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041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7D4-B10B-4C48-99C1-2B47AABD4D76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972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>
                    <a:tint val="82000"/>
                  </a:schemeClr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82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82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7D4-B10B-4C48-99C1-2B47AABD4D76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679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7D4-B10B-4C48-99C1-2B47AABD4D76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416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7D4-B10B-4C48-99C1-2B47AABD4D76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500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7D4-B10B-4C48-99C1-2B47AABD4D76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164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7D4-B10B-4C48-99C1-2B47AABD4D76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320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7D4-B10B-4C48-99C1-2B47AABD4D76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795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7D4-B10B-4C48-99C1-2B47AABD4D76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61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3" descr="C:\Documents and Settings\user\바탕 화면\파워포인트1.jpg">
            <a:extLst>
              <a:ext uri="{FF2B5EF4-FFF2-40B4-BE49-F238E27FC236}">
                <a16:creationId xmlns:a16="http://schemas.microsoft.com/office/drawing/2014/main" id="{0E4E75E5-F153-2E08-5C6C-D2A9C63724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/>
          <a:srcRect l="35937" b="59141"/>
          <a:stretch>
            <a:fillRect/>
          </a:stretch>
        </p:blipFill>
        <p:spPr bwMode="auto">
          <a:xfrm flipH="1">
            <a:off x="-1" y="7"/>
            <a:ext cx="21383625" cy="3384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639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138324" rtl="0" eaLnBrk="1" latinLnBrk="1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1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0F67D-D6FB-B271-E9ED-5CEB18B1D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07AE20D5-7FDC-C5E5-97E6-9B0373DF06E7}"/>
              </a:ext>
            </a:extLst>
          </p:cNvPr>
          <p:cNvSpPr/>
          <p:nvPr/>
        </p:nvSpPr>
        <p:spPr>
          <a:xfrm>
            <a:off x="467387" y="12012605"/>
            <a:ext cx="10085352" cy="18071473"/>
          </a:xfrm>
          <a:prstGeom prst="roundRect">
            <a:avLst>
              <a:gd name="adj" fmla="val 286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1188" b="1" dirty="0"/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32E9D24F-D68F-7547-ACD9-52D61443961E}"/>
              </a:ext>
            </a:extLst>
          </p:cNvPr>
          <p:cNvSpPr/>
          <p:nvPr/>
        </p:nvSpPr>
        <p:spPr>
          <a:xfrm>
            <a:off x="10830885" y="22308758"/>
            <a:ext cx="10085352" cy="3911792"/>
          </a:xfrm>
          <a:prstGeom prst="roundRect">
            <a:avLst>
              <a:gd name="adj" fmla="val 550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1188" b="1" dirty="0"/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B540CA9C-9825-87FC-FC8D-BEBB1C1D7CA0}"/>
              </a:ext>
            </a:extLst>
          </p:cNvPr>
          <p:cNvSpPr/>
          <p:nvPr/>
        </p:nvSpPr>
        <p:spPr>
          <a:xfrm>
            <a:off x="10830886" y="5290281"/>
            <a:ext cx="10085352" cy="16855875"/>
          </a:xfrm>
          <a:prstGeom prst="roundRect">
            <a:avLst>
              <a:gd name="adj" fmla="val 426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1148" dirty="0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6A3D2FD3-29F1-85A2-2947-ADD0947389CB}"/>
              </a:ext>
            </a:extLst>
          </p:cNvPr>
          <p:cNvSpPr/>
          <p:nvPr/>
        </p:nvSpPr>
        <p:spPr>
          <a:xfrm>
            <a:off x="467388" y="5290282"/>
            <a:ext cx="10085352" cy="3536328"/>
          </a:xfrm>
          <a:prstGeom prst="roundRect">
            <a:avLst>
              <a:gd name="adj" fmla="val 1047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1148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CB44A9B9-E869-B3A5-4583-6830A2789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3740" y="1394146"/>
            <a:ext cx="18132109" cy="1916494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ko-KR" sz="5721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Inter-Slice MRI Interpolation for</a:t>
            </a:r>
            <a:br>
              <a:rPr lang="en-US" altLang="ko-KR" sz="5721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5721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Anatomy-Preserving Data Augmentation</a:t>
            </a:r>
            <a:endParaRPr lang="ko-KR" altLang="ko-KR" sz="57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57A67E4D-2133-168A-6E50-9D4A85AFF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793" y="4238680"/>
            <a:ext cx="15274576" cy="1114341"/>
          </a:xfrm>
        </p:spPr>
        <p:txBody>
          <a:bodyPr anchor="ctr">
            <a:noAutofit/>
          </a:bodyPr>
          <a:lstStyle/>
          <a:p>
            <a:pPr>
              <a:lnSpc>
                <a:spcPct val="50000"/>
              </a:lnSpc>
            </a:pPr>
            <a:r>
              <a:rPr lang="en-US" altLang="ko-KR" sz="2376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Data Science, The Catholic University of Korea, Bucheon, Republic of Korea</a:t>
            </a:r>
          </a:p>
        </p:txBody>
      </p:sp>
      <p:sp>
        <p:nvSpPr>
          <p:cNvPr id="8" name="부제목 2">
            <a:extLst>
              <a:ext uri="{FF2B5EF4-FFF2-40B4-BE49-F238E27FC236}">
                <a16:creationId xmlns:a16="http://schemas.microsoft.com/office/drawing/2014/main" id="{0B41EBC6-00A6-559C-7485-7334858149BC}"/>
              </a:ext>
            </a:extLst>
          </p:cNvPr>
          <p:cNvSpPr txBox="1">
            <a:spLocks/>
          </p:cNvSpPr>
          <p:nvPr/>
        </p:nvSpPr>
        <p:spPr>
          <a:xfrm>
            <a:off x="3143864" y="3565447"/>
            <a:ext cx="15091863" cy="738587"/>
          </a:xfrm>
          <a:prstGeom prst="rect">
            <a:avLst/>
          </a:prstGeom>
        </p:spPr>
        <p:txBody>
          <a:bodyPr vert="horz" lIns="120283" tIns="60141" rIns="120283" bIns="60141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39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Lee (Student ID: 202221759 )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B16468-9381-9CE7-39CC-3C8A0F565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209" y="5319777"/>
            <a:ext cx="3438814" cy="74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4238" b="1" dirty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5EAE77-9921-4A4A-6B33-F07D92E9DBC4}"/>
              </a:ext>
            </a:extLst>
          </p:cNvPr>
          <p:cNvSpPr txBox="1"/>
          <p:nvPr/>
        </p:nvSpPr>
        <p:spPr>
          <a:xfrm>
            <a:off x="802210" y="6073528"/>
            <a:ext cx="9415709" cy="2701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augmentations (rotation/flip/crop) can distort clinically important anatomy, and irregular MRI inter-slice spacing weakens spatial continuity.</a:t>
            </a:r>
          </a:p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propose an inter-slice interpolation–based augmentation that synthesizes anatomically consistent slices, preserving structure while expanding training diversity.</a:t>
            </a:r>
          </a:p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anatomy-preserving strategy improves segmentation and detection performance without sacrificing clinical realism.</a:t>
            </a:r>
            <a:endParaRPr lang="ko-KR" altLang="en-US" sz="21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2B6B3B-8A60-E3EB-8A15-4B1769F7A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127" y="12085018"/>
            <a:ext cx="5690212" cy="74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4238" b="1" dirty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Materials &amp; Methods</a:t>
            </a:r>
          </a:p>
        </p:txBody>
      </p:sp>
      <p:pic>
        <p:nvPicPr>
          <p:cNvPr id="19" name="그림 18" descr="텍스트, 스크린샷, 폰트, 디자인이(가) 표시된 사진&#10;&#10;자동 생성된 설명">
            <a:extLst>
              <a:ext uri="{FF2B5EF4-FFF2-40B4-BE49-F238E27FC236}">
                <a16:creationId xmlns:a16="http://schemas.microsoft.com/office/drawing/2014/main" id="{A544EC62-7601-9230-3E47-EDDA3B31E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3" r="-1" b="75267"/>
          <a:stretch>
            <a:fillRect/>
          </a:stretch>
        </p:blipFill>
        <p:spPr>
          <a:xfrm>
            <a:off x="18973502" y="245074"/>
            <a:ext cx="2138518" cy="1650849"/>
          </a:xfrm>
          <a:prstGeom prst="rect">
            <a:avLst/>
          </a:prstGeom>
        </p:spPr>
      </p:pic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5FE4469D-B0D4-FBC6-67E7-6EA21FD45199}"/>
              </a:ext>
            </a:extLst>
          </p:cNvPr>
          <p:cNvSpPr/>
          <p:nvPr/>
        </p:nvSpPr>
        <p:spPr>
          <a:xfrm>
            <a:off x="467387" y="9002294"/>
            <a:ext cx="10085352" cy="2834629"/>
          </a:xfrm>
          <a:prstGeom prst="roundRect">
            <a:avLst>
              <a:gd name="adj" fmla="val 1088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1148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096058-9AA7-4DC4-9A58-0ED930B50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128" y="9021227"/>
            <a:ext cx="3438814" cy="74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4238" b="1" dirty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Objective</a:t>
            </a:r>
          </a:p>
        </p:txBody>
      </p:sp>
      <p:graphicFrame>
        <p:nvGraphicFramePr>
          <p:cNvPr id="34" name="표 33">
            <a:extLst>
              <a:ext uri="{FF2B5EF4-FFF2-40B4-BE49-F238E27FC236}">
                <a16:creationId xmlns:a16="http://schemas.microsoft.com/office/drawing/2014/main" id="{5770A7CD-73C1-07DA-B4C1-127E5424B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406147"/>
              </p:ext>
            </p:extLst>
          </p:nvPr>
        </p:nvGraphicFramePr>
        <p:xfrm>
          <a:off x="11042164" y="18593202"/>
          <a:ext cx="9726588" cy="3275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4138">
                  <a:extLst>
                    <a:ext uri="{9D8B030D-6E8A-4147-A177-3AD203B41FA5}">
                      <a16:colId xmlns:a16="http://schemas.microsoft.com/office/drawing/2014/main" val="4044236727"/>
                    </a:ext>
                  </a:extLst>
                </a:gridCol>
                <a:gridCol w="1375277">
                  <a:extLst>
                    <a:ext uri="{9D8B030D-6E8A-4147-A177-3AD203B41FA5}">
                      <a16:colId xmlns:a16="http://schemas.microsoft.com/office/drawing/2014/main" val="2520247696"/>
                    </a:ext>
                  </a:extLst>
                </a:gridCol>
                <a:gridCol w="1375277">
                  <a:extLst>
                    <a:ext uri="{9D8B030D-6E8A-4147-A177-3AD203B41FA5}">
                      <a16:colId xmlns:a16="http://schemas.microsoft.com/office/drawing/2014/main" val="4195416236"/>
                    </a:ext>
                  </a:extLst>
                </a:gridCol>
                <a:gridCol w="1420474">
                  <a:extLst>
                    <a:ext uri="{9D8B030D-6E8A-4147-A177-3AD203B41FA5}">
                      <a16:colId xmlns:a16="http://schemas.microsoft.com/office/drawing/2014/main" val="627723037"/>
                    </a:ext>
                  </a:extLst>
                </a:gridCol>
                <a:gridCol w="1420474">
                  <a:extLst>
                    <a:ext uri="{9D8B030D-6E8A-4147-A177-3AD203B41FA5}">
                      <a16:colId xmlns:a16="http://schemas.microsoft.com/office/drawing/2014/main" val="1973768915"/>
                    </a:ext>
                  </a:extLst>
                </a:gridCol>
                <a:gridCol w="1420474">
                  <a:extLst>
                    <a:ext uri="{9D8B030D-6E8A-4147-A177-3AD203B41FA5}">
                      <a16:colId xmlns:a16="http://schemas.microsoft.com/office/drawing/2014/main" val="254640003"/>
                    </a:ext>
                  </a:extLst>
                </a:gridCol>
                <a:gridCol w="1420474">
                  <a:extLst>
                    <a:ext uri="{9D8B030D-6E8A-4147-A177-3AD203B41FA5}">
                      <a16:colId xmlns:a16="http://schemas.microsoft.com/office/drawing/2014/main" val="4285415470"/>
                    </a:ext>
                  </a:extLst>
                </a:gridCol>
              </a:tblGrid>
              <a:tr h="327500">
                <a:tc row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Interpolator</a:t>
                      </a:r>
                      <a:endParaRPr lang="ko-KR" altLang="en-US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altLang="ko-KR" sz="16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Spine-1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endParaRPr lang="ko-KR" sz="1100" kern="100" dirty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altLang="ko-KR" sz="16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Spine-2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endParaRPr lang="ko-KR" sz="1100" kern="100" dirty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altLang="ko-KR" sz="16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Brain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endParaRPr lang="ko-KR" sz="1100" kern="100" dirty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05433"/>
                  </a:ext>
                </a:extLst>
              </a:tr>
              <a:tr h="32750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mAP@50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mAP@95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DSC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mIoU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mAP@50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mAP@95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117363"/>
                  </a:ext>
                </a:extLst>
              </a:tr>
              <a:tr h="327500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0.7247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0.6164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0.7953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0.0072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0.6794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0.0035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0.4939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0.0038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0.3643</a:t>
                      </a:r>
                      <a:r>
                        <a:rPr lang="ko-KR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0.0024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198886"/>
                  </a:ext>
                </a:extLst>
              </a:tr>
              <a:tr h="327500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Baseline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0.7862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0.0044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0.6344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0.0030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0.8097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0.0033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0.6915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0.0059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0.5447</a:t>
                      </a:r>
                      <a:r>
                        <a:rPr lang="ko-KR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0.0031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0.3894</a:t>
                      </a:r>
                      <a:r>
                        <a:rPr lang="ko-KR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0.0043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345272"/>
                  </a:ext>
                </a:extLst>
              </a:tr>
              <a:tr h="327500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0.7847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0.0019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0.6220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0.0033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0.8287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0.7198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0.0027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0.5458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0.0021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0.3844</a:t>
                      </a:r>
                      <a:r>
                        <a:rPr lang="ko-KR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0.0047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888007"/>
                  </a:ext>
                </a:extLst>
              </a:tr>
              <a:tr h="327500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UNet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0.8329</a:t>
                      </a:r>
                      <a:r>
                        <a:rPr lang="ko-KR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0.0043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0.6437</a:t>
                      </a:r>
                      <a:r>
                        <a:rPr lang="ko-KR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0.0036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0.8424</a:t>
                      </a:r>
                      <a:r>
                        <a:rPr lang="ko-KR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0.0028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0.7407</a:t>
                      </a:r>
                      <a:r>
                        <a:rPr lang="ko-KR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0.0046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0.5770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0.0035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0.3919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557972"/>
                  </a:ext>
                </a:extLst>
              </a:tr>
              <a:tr h="327500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ResUNet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0.8074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0.0035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0.6378</a:t>
                      </a:r>
                      <a:r>
                        <a:rPr lang="ko-KR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0.0054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0.8421</a:t>
                      </a:r>
                      <a:r>
                        <a:rPr lang="ko-KR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0.0023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0.7406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0.0018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0.5802</a:t>
                      </a:r>
                      <a:r>
                        <a:rPr lang="ko-KR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0.0013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0.4059</a:t>
                      </a:r>
                      <a:r>
                        <a:rPr lang="ko-KR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0.0029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256512"/>
                  </a:ext>
                </a:extLst>
              </a:tr>
              <a:tr h="327500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0.7962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0.6367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0.0037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0.8314</a:t>
                      </a:r>
                      <a:r>
                        <a:rPr lang="ko-KR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0.0030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0.7205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0.0049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0.5528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0.0018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0.3778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0.0023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489403"/>
                  </a:ext>
                </a:extLst>
              </a:tr>
              <a:tr h="327500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VAE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0.7986</a:t>
                      </a:r>
                      <a:r>
                        <a:rPr lang="ko-KR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0.0012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0.6254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0.0020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0.8347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0.0029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0.7251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0.0025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0.5522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0.0027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0.3909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413465"/>
                  </a:ext>
                </a:extLst>
              </a:tr>
              <a:tr h="327500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PGGAN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0.7963</a:t>
                      </a:r>
                      <a:r>
                        <a:rPr lang="ko-KR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0.0017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0.6375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0.0039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0.8312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0.0021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0.7190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0.0027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0.5728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0.0010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0.3894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0.0017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749275"/>
                  </a:ext>
                </a:extLst>
              </a:tr>
            </a:tbl>
          </a:graphicData>
        </a:graphic>
      </p:graphicFrame>
      <p:graphicFrame>
        <p:nvGraphicFramePr>
          <p:cNvPr id="39" name="표 38">
            <a:extLst>
              <a:ext uri="{FF2B5EF4-FFF2-40B4-BE49-F238E27FC236}">
                <a16:creationId xmlns:a16="http://schemas.microsoft.com/office/drawing/2014/main" id="{D7A48A7B-62C5-37A0-E28C-D9768E6EE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789063"/>
              </p:ext>
            </p:extLst>
          </p:nvPr>
        </p:nvGraphicFramePr>
        <p:xfrm>
          <a:off x="12771661" y="23264229"/>
          <a:ext cx="6117948" cy="16399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404">
                  <a:extLst>
                    <a:ext uri="{9D8B030D-6E8A-4147-A177-3AD203B41FA5}">
                      <a16:colId xmlns:a16="http://schemas.microsoft.com/office/drawing/2014/main" val="1727062464"/>
                    </a:ext>
                  </a:extLst>
                </a:gridCol>
                <a:gridCol w="1025060">
                  <a:extLst>
                    <a:ext uri="{9D8B030D-6E8A-4147-A177-3AD203B41FA5}">
                      <a16:colId xmlns:a16="http://schemas.microsoft.com/office/drawing/2014/main" val="155289438"/>
                    </a:ext>
                  </a:extLst>
                </a:gridCol>
                <a:gridCol w="1025060">
                  <a:extLst>
                    <a:ext uri="{9D8B030D-6E8A-4147-A177-3AD203B41FA5}">
                      <a16:colId xmlns:a16="http://schemas.microsoft.com/office/drawing/2014/main" val="1983777691"/>
                    </a:ext>
                  </a:extLst>
                </a:gridCol>
                <a:gridCol w="734652">
                  <a:extLst>
                    <a:ext uri="{9D8B030D-6E8A-4147-A177-3AD203B41FA5}">
                      <a16:colId xmlns:a16="http://schemas.microsoft.com/office/drawing/2014/main" val="4249596929"/>
                    </a:ext>
                  </a:extLst>
                </a:gridCol>
                <a:gridCol w="734652">
                  <a:extLst>
                    <a:ext uri="{9D8B030D-6E8A-4147-A177-3AD203B41FA5}">
                      <a16:colId xmlns:a16="http://schemas.microsoft.com/office/drawing/2014/main" val="2808845526"/>
                    </a:ext>
                  </a:extLst>
                </a:gridCol>
                <a:gridCol w="1025060">
                  <a:extLst>
                    <a:ext uri="{9D8B030D-6E8A-4147-A177-3AD203B41FA5}">
                      <a16:colId xmlns:a16="http://schemas.microsoft.com/office/drawing/2014/main" val="2002597629"/>
                    </a:ext>
                  </a:extLst>
                </a:gridCol>
                <a:gridCol w="1025060">
                  <a:extLst>
                    <a:ext uri="{9D8B030D-6E8A-4147-A177-3AD203B41FA5}">
                      <a16:colId xmlns:a16="http://schemas.microsoft.com/office/drawing/2014/main" val="4225599797"/>
                    </a:ext>
                  </a:extLst>
                </a:gridCol>
              </a:tblGrid>
              <a:tr h="336864">
                <a:tc rowSpan="2"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Spine-1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Spine-2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Brain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456640"/>
                  </a:ext>
                </a:extLst>
              </a:tr>
              <a:tr h="31550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mAP@50</a:t>
                      </a:r>
                      <a:endParaRPr lang="ko-KR" sz="17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mAP@95</a:t>
                      </a:r>
                      <a:endParaRPr lang="ko-KR" sz="17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DSC</a:t>
                      </a:r>
                      <a:endParaRPr lang="ko-KR" sz="17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mIoU</a:t>
                      </a:r>
                      <a:endParaRPr lang="ko-KR" sz="17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mAP@50</a:t>
                      </a:r>
                      <a:endParaRPr lang="ko-KR" sz="17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mAP@95</a:t>
                      </a:r>
                      <a:endParaRPr lang="ko-KR" sz="17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800433"/>
                  </a:ext>
                </a:extLst>
              </a:tr>
              <a:tr h="32534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0.8211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0.6397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0.8247</a:t>
                      </a:r>
                      <a:endParaRPr lang="ko-KR" sz="17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0.7139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0.5433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0.3778</a:t>
                      </a:r>
                      <a:endParaRPr lang="ko-KR" sz="17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196575"/>
                  </a:ext>
                </a:extLst>
              </a:tr>
              <a:tr h="32534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0.8351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0.6427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0.8406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0.7340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0.5688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0.4001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963949"/>
                  </a:ext>
                </a:extLst>
              </a:tr>
              <a:tr h="336864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0.8313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0.6413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0.8112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0.6922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0.5199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0.3556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122354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2098B9D6-0E8C-948A-A1DB-8F73ECB6D176}"/>
              </a:ext>
            </a:extLst>
          </p:cNvPr>
          <p:cNvSpPr txBox="1"/>
          <p:nvPr/>
        </p:nvSpPr>
        <p:spPr>
          <a:xfrm>
            <a:off x="802209" y="9761421"/>
            <a:ext cx="9415709" cy="2049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develop an anatomy-preserving inter-slice MRI interpolation framework for efficient data augmentation.</a:t>
            </a:r>
          </a:p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Comparing simple averaging with lightweight models (AE, VAE, UNet, ResUNet, PGGAN), we synthesize anatomically consistent intermediate slices that boost segmentation/detection while maintaining structural fidelity at lower cost than Transformer-based methods.</a:t>
            </a:r>
            <a:endParaRPr lang="ko-KR" altLang="en-US" sz="21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49E3E54E-A650-6800-6BB1-8978EBAB01BC}"/>
              </a:ext>
            </a:extLst>
          </p:cNvPr>
          <p:cNvSpPr/>
          <p:nvPr/>
        </p:nvSpPr>
        <p:spPr>
          <a:xfrm>
            <a:off x="10830885" y="26463343"/>
            <a:ext cx="10085352" cy="3620735"/>
          </a:xfrm>
          <a:prstGeom prst="roundRect">
            <a:avLst>
              <a:gd name="adj" fmla="val 7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1188" b="1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F310A96-AF0C-1795-31EF-883B9FE0E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5272" y="22347034"/>
            <a:ext cx="3697775" cy="74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4238" b="1" dirty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Ablation Study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6C95F0-993C-75F8-A16F-DBD790195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9651" y="5323921"/>
            <a:ext cx="3438814" cy="74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4238" b="1" dirty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Results</a:t>
            </a:r>
          </a:p>
        </p:txBody>
      </p:sp>
      <p:pic>
        <p:nvPicPr>
          <p:cNvPr id="28" name="그림 27" descr="스크린샷, 엑스레이 필름, 흑백, 모노크롬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329E4CF-9B6A-43B9-21EE-078423AE0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85" y="6104378"/>
            <a:ext cx="7356697" cy="400090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7853326-BBC7-3185-795A-7303205A5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5272" y="26537274"/>
            <a:ext cx="3697775" cy="74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4238" b="1" dirty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464F69-5F76-DD5E-8DDE-C28AAA7E240A}"/>
              </a:ext>
            </a:extLst>
          </p:cNvPr>
          <p:cNvSpPr txBox="1"/>
          <p:nvPr/>
        </p:nvSpPr>
        <p:spPr>
          <a:xfrm>
            <a:off x="11190087" y="27342227"/>
            <a:ext cx="9415709" cy="2701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Inter-slice MRI interpolation is an effective augmentation that preserves anatomical fidelity.</a:t>
            </a:r>
          </a:p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lightweight models, UNet/ResUNet delivered the best balance between reconstruction (PSNR/SSIM) and downstream performance (mAP/DSC/mIoU).</a:t>
            </a:r>
          </a:p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Improvements were largest in low-data settings—peaking at r = 2—and required no changes to downstream architectures or parameter counts.</a:t>
            </a:r>
            <a:endParaRPr lang="ko-KR" altLang="en-US" sz="211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 descr="텍스트, 스크린샷, 도표, 평면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D6CA77D-FE25-BD82-EA8D-1E1EA8E778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758" y="12943681"/>
            <a:ext cx="7550541" cy="11062871"/>
          </a:xfrm>
          <a:prstGeom prst="rect">
            <a:avLst/>
          </a:prstGeom>
        </p:spPr>
      </p:pic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434CB215-3541-E35C-EC0D-E9E0ACE1B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549059"/>
              </p:ext>
            </p:extLst>
          </p:nvPr>
        </p:nvGraphicFramePr>
        <p:xfrm>
          <a:off x="1038701" y="28458532"/>
          <a:ext cx="8942721" cy="1235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9754">
                  <a:extLst>
                    <a:ext uri="{9D8B030D-6E8A-4147-A177-3AD203B41FA5}">
                      <a16:colId xmlns:a16="http://schemas.microsoft.com/office/drawing/2014/main" val="2562532102"/>
                    </a:ext>
                  </a:extLst>
                </a:gridCol>
                <a:gridCol w="858215">
                  <a:extLst>
                    <a:ext uri="{9D8B030D-6E8A-4147-A177-3AD203B41FA5}">
                      <a16:colId xmlns:a16="http://schemas.microsoft.com/office/drawing/2014/main" val="804638450"/>
                    </a:ext>
                  </a:extLst>
                </a:gridCol>
                <a:gridCol w="946795">
                  <a:extLst>
                    <a:ext uri="{9D8B030D-6E8A-4147-A177-3AD203B41FA5}">
                      <a16:colId xmlns:a16="http://schemas.microsoft.com/office/drawing/2014/main" val="276344555"/>
                    </a:ext>
                  </a:extLst>
                </a:gridCol>
                <a:gridCol w="586152">
                  <a:extLst>
                    <a:ext uri="{9D8B030D-6E8A-4147-A177-3AD203B41FA5}">
                      <a16:colId xmlns:a16="http://schemas.microsoft.com/office/drawing/2014/main" val="204294056"/>
                    </a:ext>
                  </a:extLst>
                </a:gridCol>
                <a:gridCol w="557716">
                  <a:extLst>
                    <a:ext uri="{9D8B030D-6E8A-4147-A177-3AD203B41FA5}">
                      <a16:colId xmlns:a16="http://schemas.microsoft.com/office/drawing/2014/main" val="1361538065"/>
                    </a:ext>
                  </a:extLst>
                </a:gridCol>
                <a:gridCol w="1455580">
                  <a:extLst>
                    <a:ext uri="{9D8B030D-6E8A-4147-A177-3AD203B41FA5}">
                      <a16:colId xmlns:a16="http://schemas.microsoft.com/office/drawing/2014/main" val="3233410590"/>
                    </a:ext>
                  </a:extLst>
                </a:gridCol>
                <a:gridCol w="1248819">
                  <a:extLst>
                    <a:ext uri="{9D8B030D-6E8A-4147-A177-3AD203B41FA5}">
                      <a16:colId xmlns:a16="http://schemas.microsoft.com/office/drawing/2014/main" val="1665920346"/>
                    </a:ext>
                  </a:extLst>
                </a:gridCol>
                <a:gridCol w="1279690">
                  <a:extLst>
                    <a:ext uri="{9D8B030D-6E8A-4147-A177-3AD203B41FA5}">
                      <a16:colId xmlns:a16="http://schemas.microsoft.com/office/drawing/2014/main" val="2116974927"/>
                    </a:ext>
                  </a:extLst>
                </a:gridCol>
              </a:tblGrid>
              <a:tr h="299261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Dataset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Plane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MRI seq</a:t>
                      </a:r>
                      <a:endParaRPr lang="ko-KR" altLang="en-US" sz="17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Task</a:t>
                      </a:r>
                      <a:endParaRPr lang="ko-KR" altLang="en-US" sz="17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#Cls</a:t>
                      </a:r>
                      <a:endParaRPr lang="ko-KR" altLang="en-US" sz="17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 (pt/img)</a:t>
                      </a:r>
                      <a:endParaRPr lang="ko-KR" altLang="en-US" sz="17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 (pt/img)</a:t>
                      </a:r>
                      <a:endParaRPr lang="ko-KR" altLang="en-US" sz="17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(pt/img)</a:t>
                      </a: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506028"/>
                  </a:ext>
                </a:extLst>
              </a:tr>
              <a:tr h="308594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Spine-1 (VCF/Metz)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Sag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T1, T2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Det.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 / 1,064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/ 291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/ 291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654021"/>
                  </a:ext>
                </a:extLst>
              </a:tr>
              <a:tr h="308594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Spine-2 (Anatomy)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Ax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T1, T2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Seg.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/ 1,560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/ 184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/ 164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43844"/>
                  </a:ext>
                </a:extLst>
              </a:tr>
              <a:tr h="319525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Brain (Tumor)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Ax+Sag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T1w-CE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Det.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/ 500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/ 50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/ 145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0293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DFEBF82-5AFB-48CF-7FE4-C0780D514C22}"/>
              </a:ext>
            </a:extLst>
          </p:cNvPr>
          <p:cNvSpPr txBox="1"/>
          <p:nvPr/>
        </p:nvSpPr>
        <p:spPr>
          <a:xfrm>
            <a:off x="825008" y="24566579"/>
            <a:ext cx="9415709" cy="3353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latin typeface="Arial" panose="020B0604020202020204" pitchFamily="34" charset="0"/>
                <a:cs typeface="Arial" panose="020B0604020202020204" pitchFamily="34" charset="0"/>
              </a:rPr>
              <a:t>We first split the downstream dataset (train/val/test), then train an interpolator (AE/UNet ETC..) on slice triplets () -&gt; using a reconstruction loss (L1+SSIM)</a:t>
            </a:r>
          </a:p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latin typeface="Arial" panose="020B0604020202020204" pitchFamily="34" charset="0"/>
                <a:cs typeface="Arial" panose="020B0604020202020204" pitchFamily="34" charset="0"/>
              </a:rPr>
              <a:t>After training, we freeze and generate r-step inter-slice images only for the train split, producing anatomically consistent slice between adjacent indices.</a:t>
            </a:r>
          </a:p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latin typeface="Arial" panose="020B0604020202020204" pitchFamily="34" charset="0"/>
                <a:cs typeface="Arial" panose="020B0604020202020204" pitchFamily="34" charset="0"/>
              </a:rPr>
              <a:t>The augmented train set is used to learn the downstream segmentation/detection models, while val/test remain untouched, ensuring gains come from interpolation-based augmentation rather than data leakage.</a:t>
            </a:r>
            <a:endParaRPr lang="ko-KR" altLang="en-US" sz="21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8B5E93-DABF-5FBB-9D8F-2EC682C0CB71}"/>
              </a:ext>
            </a:extLst>
          </p:cNvPr>
          <p:cNvSpPr txBox="1"/>
          <p:nvPr/>
        </p:nvSpPr>
        <p:spPr>
          <a:xfrm>
            <a:off x="11190087" y="24991722"/>
            <a:ext cx="9415709" cy="1070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r = 2, all tasks achieved their peak—Spine-1 mAP@50 = 0.8351; Spine-2 DSC = 0.8406 / mIoU = 0.7340; Brain mAP@50 = 0.5688—while r = 3 degraded performance.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D53B03-EE6B-4BCF-9380-752E689E6EDC}"/>
              </a:ext>
            </a:extLst>
          </p:cNvPr>
          <p:cNvSpPr txBox="1"/>
          <p:nvPr/>
        </p:nvSpPr>
        <p:spPr>
          <a:xfrm>
            <a:off x="3546335" y="24050647"/>
            <a:ext cx="3710694" cy="396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978" b="1" dirty="0">
                <a:latin typeface="Arial" panose="020B0604020202020204" pitchFamily="34" charset="0"/>
                <a:cs typeface="Arial" panose="020B0604020202020204" pitchFamily="34" charset="0"/>
              </a:rPr>
              <a:t>Figure 1. </a:t>
            </a:r>
            <a:r>
              <a:rPr lang="en-US" altLang="ko-KR" sz="1978" dirty="0">
                <a:latin typeface="Arial" panose="020B0604020202020204" pitchFamily="34" charset="0"/>
                <a:cs typeface="Arial" panose="020B0604020202020204" pitchFamily="34" charset="0"/>
              </a:rPr>
              <a:t>Overall architecture</a:t>
            </a:r>
            <a:endParaRPr lang="ko-KR" altLang="en-US" sz="1978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E63DFD-49DA-B12E-9F34-80944939160F}"/>
              </a:ext>
            </a:extLst>
          </p:cNvPr>
          <p:cNvSpPr txBox="1"/>
          <p:nvPr/>
        </p:nvSpPr>
        <p:spPr>
          <a:xfrm>
            <a:off x="3004644" y="27974225"/>
            <a:ext cx="5010836" cy="396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ko-KR" sz="1978" b="1" dirty="0">
                <a:latin typeface="Arial" panose="020B0604020202020204" pitchFamily="34" charset="0"/>
                <a:cs typeface="Arial" panose="020B0604020202020204" pitchFamily="34" charset="0"/>
              </a:rPr>
              <a:t>Table 1. </a:t>
            </a:r>
            <a:r>
              <a:rPr lang="en-US" altLang="ko-KR" sz="1978" dirty="0">
                <a:latin typeface="Arial" panose="020B0604020202020204" pitchFamily="34" charset="0"/>
                <a:cs typeface="Arial" panose="020B0604020202020204" pitchFamily="34" charset="0"/>
              </a:rPr>
              <a:t>Datasets for downstream tasks</a:t>
            </a:r>
            <a:endParaRPr lang="ko-KR" altLang="en-US" sz="1978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1D3348-F0A6-1BC3-FE04-D86FA82FA139}"/>
              </a:ext>
            </a:extLst>
          </p:cNvPr>
          <p:cNvSpPr txBox="1"/>
          <p:nvPr/>
        </p:nvSpPr>
        <p:spPr>
          <a:xfrm>
            <a:off x="11189650" y="10164378"/>
            <a:ext cx="9157393" cy="10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ko-KR" sz="1978" b="1" dirty="0">
                <a:latin typeface="Arial" panose="020B0604020202020204" pitchFamily="34" charset="0"/>
                <a:cs typeface="Arial" panose="020B0604020202020204" pitchFamily="34" charset="0"/>
              </a:rPr>
              <a:t>Figure 2. </a:t>
            </a:r>
            <a:r>
              <a:rPr lang="en-US" altLang="ko-KR" sz="1978" dirty="0">
                <a:latin typeface="Arial" panose="020B0604020202020204" pitchFamily="34" charset="0"/>
                <a:cs typeface="Arial" panose="020B0604020202020204" pitchFamily="34" charset="0"/>
              </a:rPr>
              <a:t>Qualitative comparison of inter-slice MRI interpolation—Average, UNet, ResUNet, AE, VAE, and PGGAN—on spine (axial/sagittal) and brain, with t and t+1 indicating adjacent ground-truth slices.</a:t>
            </a:r>
            <a:endParaRPr lang="ko-KR" altLang="en-US" sz="1978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9142FE-48F7-E9CA-9E9D-80B6F50EBA19}"/>
              </a:ext>
            </a:extLst>
          </p:cNvPr>
          <p:cNvSpPr txBox="1"/>
          <p:nvPr/>
        </p:nvSpPr>
        <p:spPr>
          <a:xfrm>
            <a:off x="11251939" y="17889714"/>
            <a:ext cx="9157393" cy="701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ko-KR" sz="1978" b="1" dirty="0">
                <a:latin typeface="Arial" panose="020B0604020202020204" pitchFamily="34" charset="0"/>
                <a:cs typeface="Arial" panose="020B0604020202020204" pitchFamily="34" charset="0"/>
              </a:rPr>
              <a:t>Table 3. </a:t>
            </a:r>
            <a:r>
              <a:rPr lang="en-US" altLang="ko-KR" sz="1978" dirty="0">
                <a:latin typeface="Arial" panose="020B0604020202020204" pitchFamily="34" charset="0"/>
                <a:cs typeface="Arial" panose="020B0604020202020204" pitchFamily="34" charset="0"/>
              </a:rPr>
              <a:t>Downstream performance with different interpolators. Mean ± SD for detection (Spine-1, Brain) and segmentation (Spine-2) across runs.</a:t>
            </a:r>
            <a:endParaRPr lang="ko-KR" altLang="en-US" sz="1978" dirty="0"/>
          </a:p>
        </p:txBody>
      </p:sp>
      <p:graphicFrame>
        <p:nvGraphicFramePr>
          <p:cNvPr id="40" name="표 39">
            <a:extLst>
              <a:ext uri="{FF2B5EF4-FFF2-40B4-BE49-F238E27FC236}">
                <a16:creationId xmlns:a16="http://schemas.microsoft.com/office/drawing/2014/main" id="{93FB5D5C-2203-5CF6-F867-7EA42131C8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896878"/>
              </p:ext>
            </p:extLst>
          </p:nvPr>
        </p:nvGraphicFramePr>
        <p:xfrm>
          <a:off x="11042165" y="14716929"/>
          <a:ext cx="9726591" cy="3022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4139">
                  <a:extLst>
                    <a:ext uri="{9D8B030D-6E8A-4147-A177-3AD203B41FA5}">
                      <a16:colId xmlns:a16="http://schemas.microsoft.com/office/drawing/2014/main" val="4044236727"/>
                    </a:ext>
                  </a:extLst>
                </a:gridCol>
                <a:gridCol w="1375276">
                  <a:extLst>
                    <a:ext uri="{9D8B030D-6E8A-4147-A177-3AD203B41FA5}">
                      <a16:colId xmlns:a16="http://schemas.microsoft.com/office/drawing/2014/main" val="2520247696"/>
                    </a:ext>
                  </a:extLst>
                </a:gridCol>
                <a:gridCol w="1375276">
                  <a:extLst>
                    <a:ext uri="{9D8B030D-6E8A-4147-A177-3AD203B41FA5}">
                      <a16:colId xmlns:a16="http://schemas.microsoft.com/office/drawing/2014/main" val="4195416236"/>
                    </a:ext>
                  </a:extLst>
                </a:gridCol>
                <a:gridCol w="1420475">
                  <a:extLst>
                    <a:ext uri="{9D8B030D-6E8A-4147-A177-3AD203B41FA5}">
                      <a16:colId xmlns:a16="http://schemas.microsoft.com/office/drawing/2014/main" val="627723037"/>
                    </a:ext>
                  </a:extLst>
                </a:gridCol>
                <a:gridCol w="1420475">
                  <a:extLst>
                    <a:ext uri="{9D8B030D-6E8A-4147-A177-3AD203B41FA5}">
                      <a16:colId xmlns:a16="http://schemas.microsoft.com/office/drawing/2014/main" val="1973768915"/>
                    </a:ext>
                  </a:extLst>
                </a:gridCol>
                <a:gridCol w="1420475">
                  <a:extLst>
                    <a:ext uri="{9D8B030D-6E8A-4147-A177-3AD203B41FA5}">
                      <a16:colId xmlns:a16="http://schemas.microsoft.com/office/drawing/2014/main" val="254640003"/>
                    </a:ext>
                  </a:extLst>
                </a:gridCol>
                <a:gridCol w="1420475">
                  <a:extLst>
                    <a:ext uri="{9D8B030D-6E8A-4147-A177-3AD203B41FA5}">
                      <a16:colId xmlns:a16="http://schemas.microsoft.com/office/drawing/2014/main" val="4285415470"/>
                    </a:ext>
                  </a:extLst>
                </a:gridCol>
              </a:tblGrid>
              <a:tr h="377846">
                <a:tc row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Interpolator</a:t>
                      </a:r>
                      <a:endParaRPr lang="ko-KR" altLang="en-US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altLang="ko-KR" sz="16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Spine-1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endParaRPr lang="ko-KR" sz="1100" kern="100" dirty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altLang="ko-KR" sz="16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Spine-2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endParaRPr lang="ko-KR" sz="1100" kern="100" dirty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altLang="ko-KR" sz="16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Brain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endParaRPr lang="ko-KR" sz="1100" kern="100" dirty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05433"/>
                  </a:ext>
                </a:extLst>
              </a:tr>
              <a:tr h="37784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PSNR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SSIM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PSNR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SSIM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PSNR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SSIM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117363"/>
                  </a:ext>
                </a:extLst>
              </a:tr>
              <a:tr h="377846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21.35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0.6067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23.63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0.5900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24.34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0.6835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888007"/>
                  </a:ext>
                </a:extLst>
              </a:tr>
              <a:tr h="377846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UNet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25.08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0.7902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25.83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0.6801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u="sng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25.18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u="sng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0.7061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557972"/>
                  </a:ext>
                </a:extLst>
              </a:tr>
              <a:tr h="377846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ResUNet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u="sng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24.90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u="sng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0.7598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u="sng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25.72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u="sng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0.6769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25.19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0.7062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256512"/>
                  </a:ext>
                </a:extLst>
              </a:tr>
              <a:tr h="377846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23.77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0.7592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24.97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0.6502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24.46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0.6906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489403"/>
                  </a:ext>
                </a:extLst>
              </a:tr>
              <a:tr h="377846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VAE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23.87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0.7401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24.88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0.6384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24.57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0.6901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413465"/>
                  </a:ext>
                </a:extLst>
              </a:tr>
              <a:tr h="377846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PGGAN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22.07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0.6998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23.91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0.5940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23.54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0.6704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749275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805E926D-39A1-ACE4-F27D-840E2DB9FAE7}"/>
              </a:ext>
            </a:extLst>
          </p:cNvPr>
          <p:cNvSpPr txBox="1"/>
          <p:nvPr/>
        </p:nvSpPr>
        <p:spPr>
          <a:xfrm>
            <a:off x="11251938" y="13997908"/>
            <a:ext cx="9157393" cy="701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ko-KR" sz="1978" b="1" dirty="0">
                <a:latin typeface="Arial" panose="020B0604020202020204" pitchFamily="34" charset="0"/>
                <a:cs typeface="Arial" panose="020B0604020202020204" pitchFamily="34" charset="0"/>
              </a:rPr>
              <a:t>Table 2. </a:t>
            </a:r>
            <a:r>
              <a:rPr lang="en-US" altLang="ko-KR" sz="1978" dirty="0">
                <a:latin typeface="Arial" panose="020B0604020202020204" pitchFamily="34" charset="0"/>
                <a:cs typeface="Arial" panose="020B0604020202020204" pitchFamily="34" charset="0"/>
              </a:rPr>
              <a:t>Downstream performance with different interpolators. Mean ± SD for detection (Spine-1, Brain) and segmentation (Spine-2) across runs.</a:t>
            </a:r>
            <a:endParaRPr lang="ko-KR" altLang="en-US" sz="1978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9C59A63-B592-773C-8744-99E404C5020F}"/>
              </a:ext>
            </a:extLst>
          </p:cNvPr>
          <p:cNvSpPr txBox="1"/>
          <p:nvPr/>
        </p:nvSpPr>
        <p:spPr>
          <a:xfrm>
            <a:off x="10973792" y="11130101"/>
            <a:ext cx="9415709" cy="2701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latin typeface="Arial" panose="020B0604020202020204" pitchFamily="34" charset="0"/>
                <a:cs typeface="Arial" panose="020B0604020202020204" pitchFamily="34" charset="0"/>
              </a:rPr>
              <a:t>Reconstruction (Table 1): UNet/ResUNet achieve the highest PSNR/SSIM across datasets (e.g., Spine-1 PSNR 25.08/24.90, SSIM 0.7902/0.7598; Brain PSNR 25.18/25.19, SSIM 0.7061/0.7062), while Average and PGGAN trail.</a:t>
            </a:r>
          </a:p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latin typeface="Arial" panose="020B0604020202020204" pitchFamily="34" charset="0"/>
                <a:cs typeface="Arial" panose="020B0604020202020204" pitchFamily="34" charset="0"/>
              </a:rPr>
              <a:t>Downstream (Table 2): UNet yields the best overall performance (Spine-1 mAP@50 0.8329; Spine-2 DSC 0.8424 / mIoU 0.7407), and ResUNet leads Brain detection (mAP@50 0.5802, mAP@95 0.4059); all interpolation methods beat None, with Average &lt; UNet/ResUNet.</a:t>
            </a:r>
            <a:endParaRPr lang="ko-KR" altLang="en-US" sz="21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3DEE2C0-B3BA-A354-F072-810B390D0F61}"/>
              </a:ext>
            </a:extLst>
          </p:cNvPr>
          <p:cNvSpPr/>
          <p:nvPr/>
        </p:nvSpPr>
        <p:spPr>
          <a:xfrm>
            <a:off x="2663508" y="4459712"/>
            <a:ext cx="16620565" cy="163362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kumimoji="1" lang="ko-KR" altLang="en-US" sz="4400" b="1" dirty="0"/>
              <a:t>❖</a:t>
            </a:r>
            <a:r>
              <a:rPr kumimoji="1" lang="en-US" altLang="ko-KR" sz="4400" b="1" dirty="0"/>
              <a:t> (</a:t>
            </a:r>
            <a:r>
              <a:rPr kumimoji="1" lang="ko-KR" altLang="en-US" sz="4400" b="1" dirty="0"/>
              <a:t>졸업</a:t>
            </a:r>
            <a:r>
              <a:rPr kumimoji="1" lang="en-US" altLang="ko-KR" sz="4400" b="1" dirty="0"/>
              <a:t>)</a:t>
            </a:r>
            <a:r>
              <a:rPr kumimoji="1" lang="ko-KR" altLang="en-US" sz="4400" b="1" dirty="0"/>
              <a:t> 성과공유회 포스터 제작 가이드라인 ❖</a:t>
            </a:r>
            <a:endParaRPr kumimoji="1" lang="en-US" altLang="ko-KR" sz="4400" b="1" dirty="0"/>
          </a:p>
          <a:p>
            <a:pPr algn="ctr">
              <a:lnSpc>
                <a:spcPct val="200000"/>
              </a:lnSpc>
            </a:pPr>
            <a:endParaRPr kumimoji="1" lang="en-US" altLang="ko-KR" sz="44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ko-KR" altLang="en-US" sz="4400" b="1" dirty="0"/>
              <a:t>졸업대상자는 본인의 졸업 성과물</a:t>
            </a:r>
            <a:r>
              <a:rPr kumimoji="1" lang="en-US" altLang="ko-KR" sz="4400" b="1" dirty="0"/>
              <a:t>(</a:t>
            </a:r>
            <a:r>
              <a:rPr kumimoji="1" lang="ko-KR" altLang="en-US" sz="4400" b="1" dirty="0"/>
              <a:t>논문</a:t>
            </a:r>
            <a:r>
              <a:rPr kumimoji="1" lang="en-US" altLang="ko-KR" sz="4400" b="1" dirty="0"/>
              <a:t>,</a:t>
            </a:r>
            <a:r>
              <a:rPr kumimoji="1" lang="ko-KR" altLang="en-US" sz="4400" b="1" dirty="0"/>
              <a:t> 프로젝트</a:t>
            </a:r>
            <a:r>
              <a:rPr kumimoji="1" lang="en-US" altLang="ko-KR" sz="4400" b="1" dirty="0"/>
              <a:t>)</a:t>
            </a:r>
            <a:r>
              <a:rPr kumimoji="1" lang="ko-KR" altLang="en-US" sz="4400" b="1" dirty="0"/>
              <a:t>을 </a:t>
            </a:r>
            <a:r>
              <a:rPr kumimoji="1" lang="ko-KR" altLang="en-US" sz="4400" b="1" dirty="0" err="1"/>
              <a:t>한장의</a:t>
            </a:r>
            <a:r>
              <a:rPr kumimoji="1" lang="ko-KR" altLang="en-US" sz="4400" b="1" dirty="0"/>
              <a:t> 포스터로 정리한 후</a:t>
            </a:r>
            <a:r>
              <a:rPr kumimoji="1" lang="en-US" altLang="ko-KR" sz="4400" b="1" dirty="0"/>
              <a:t>,</a:t>
            </a:r>
            <a:r>
              <a:rPr kumimoji="1" lang="ko-KR" altLang="en-US" sz="4400" b="1" dirty="0"/>
              <a:t> 성과공유회에 전시합니다</a:t>
            </a:r>
            <a:r>
              <a:rPr kumimoji="1" lang="en-US" altLang="ko-KR" sz="4400" b="1" dirty="0"/>
              <a:t>.</a:t>
            </a:r>
            <a:r>
              <a:rPr kumimoji="1" lang="ko-KR" altLang="en-US" sz="4400" b="1" dirty="0"/>
              <a:t> </a:t>
            </a:r>
            <a:endParaRPr kumimoji="1" lang="en-US" altLang="ko-KR" sz="44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ko-KR" altLang="en-US" sz="4400" b="1" dirty="0"/>
              <a:t>포스터는 </a:t>
            </a:r>
            <a:r>
              <a:rPr kumimoji="1" lang="en-US" altLang="ko-KR" sz="4400" b="1" dirty="0"/>
              <a:t>A1</a:t>
            </a:r>
            <a:r>
              <a:rPr kumimoji="1" lang="ko-KR" altLang="en-US" sz="4400" b="1" dirty="0"/>
              <a:t>사이즈로 출력했을 때</a:t>
            </a:r>
            <a:r>
              <a:rPr kumimoji="1" lang="en-US" altLang="ko-KR" sz="4400" b="1" dirty="0"/>
              <a:t>,</a:t>
            </a:r>
            <a:r>
              <a:rPr kumimoji="1" lang="ko-KR" altLang="en-US" sz="4400" b="1" dirty="0"/>
              <a:t> 글씨나 그림이 적절히 보이도록  구성하십시오</a:t>
            </a:r>
            <a:r>
              <a:rPr kumimoji="1" lang="en-US" altLang="ko-KR" sz="4400" b="1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ko-KR" altLang="en-US" sz="4400" b="1" dirty="0"/>
              <a:t>프로젝트의 경우</a:t>
            </a:r>
            <a:r>
              <a:rPr kumimoji="1" lang="en-US" altLang="ko-KR" sz="4400" b="1" dirty="0"/>
              <a:t>,</a:t>
            </a:r>
            <a:r>
              <a:rPr kumimoji="1" lang="ko-KR" altLang="en-US" sz="4400" b="1" dirty="0"/>
              <a:t> 팀당 </a:t>
            </a:r>
            <a:r>
              <a:rPr kumimoji="1" lang="en-US" altLang="ko-KR" sz="4400" b="1" dirty="0"/>
              <a:t>1</a:t>
            </a:r>
            <a:r>
              <a:rPr kumimoji="1" lang="ko-KR" altLang="en-US" sz="4400" b="1" dirty="0"/>
              <a:t>개만 제작하면 됩니다</a:t>
            </a:r>
            <a:r>
              <a:rPr kumimoji="1" lang="en-US" altLang="ko-KR" sz="4400" b="1" dirty="0"/>
              <a:t>.</a:t>
            </a:r>
            <a:r>
              <a:rPr kumimoji="1" lang="ko-KR" altLang="en-US" sz="4400" b="1" dirty="0"/>
              <a:t> </a:t>
            </a:r>
            <a:endParaRPr kumimoji="1" lang="en-US" altLang="ko-KR" sz="44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ko-KR" altLang="en-US" sz="4400" b="1" dirty="0"/>
              <a:t>상단의 연도는 본인의 졸업연도로 </a:t>
            </a:r>
            <a:r>
              <a:rPr kumimoji="1" lang="ko-KR" altLang="en-US" sz="4400" b="1" dirty="0" err="1"/>
              <a:t>적으셔야합니다</a:t>
            </a:r>
            <a:r>
              <a:rPr kumimoji="1" lang="en-US" altLang="ko-KR" sz="4400" b="1" dirty="0"/>
              <a:t>.</a:t>
            </a:r>
            <a:r>
              <a:rPr kumimoji="1" lang="ko-KR" altLang="en-US" sz="4400" b="1" dirty="0"/>
              <a:t> 소제목</a:t>
            </a:r>
            <a:r>
              <a:rPr kumimoji="1" lang="en-US" altLang="ko-KR" sz="4400" b="1" dirty="0"/>
              <a:t>(Introduction, Objective </a:t>
            </a:r>
            <a:r>
              <a:rPr kumimoji="1" lang="ko-KR" altLang="en-US" sz="4400" b="1" dirty="0"/>
              <a:t>등</a:t>
            </a:r>
            <a:r>
              <a:rPr kumimoji="1" lang="en-US" altLang="ko-KR" sz="4400" b="1" dirty="0"/>
              <a:t>)</a:t>
            </a:r>
            <a:r>
              <a:rPr kumimoji="1" lang="ko-KR" altLang="en-US" sz="4400" b="1" dirty="0"/>
              <a:t>은 </a:t>
            </a:r>
            <a:r>
              <a:rPr kumimoji="1" lang="ko-KR" altLang="en-US" sz="4400" b="1" dirty="0" err="1"/>
              <a:t>변경가능합니다</a:t>
            </a:r>
            <a:r>
              <a:rPr kumimoji="1" lang="en-US" altLang="ko-KR" sz="4400" b="1" dirty="0"/>
              <a:t>.</a:t>
            </a:r>
            <a:r>
              <a:rPr kumimoji="1" lang="ko-KR" altLang="en-US" sz="4400" b="1" dirty="0"/>
              <a:t> 각박스의 사이즈도 변경 가능합니다</a:t>
            </a:r>
            <a:r>
              <a:rPr kumimoji="1" lang="en-US" altLang="ko-KR" sz="4400" b="1" dirty="0"/>
              <a:t>.</a:t>
            </a:r>
            <a:r>
              <a:rPr kumimoji="1" lang="ko-KR" altLang="en-US" sz="4400" b="1" dirty="0"/>
              <a:t> 그러나 전체적으로는 반드시 </a:t>
            </a:r>
            <a:r>
              <a:rPr kumimoji="1" lang="en-US" altLang="ko-KR" sz="4400" b="1" dirty="0"/>
              <a:t>two columns</a:t>
            </a:r>
            <a:r>
              <a:rPr kumimoji="1" lang="ko-KR" altLang="en-US" sz="4400" b="1" dirty="0"/>
              <a:t> 구조를 유지하십시오</a:t>
            </a:r>
            <a:r>
              <a:rPr kumimoji="1" lang="en-US" altLang="ko-KR" sz="4400" b="1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ko-KR" altLang="en-US" sz="4400" b="1" dirty="0"/>
              <a:t>본 설명</a:t>
            </a:r>
            <a:r>
              <a:rPr kumimoji="1" lang="en-US" altLang="ko-KR" sz="4400" b="1" dirty="0"/>
              <a:t>(</a:t>
            </a:r>
            <a:r>
              <a:rPr kumimoji="1" lang="ko-KR" altLang="en-US" sz="4400" b="1" dirty="0" err="1"/>
              <a:t>빨간박스</a:t>
            </a:r>
            <a:r>
              <a:rPr kumimoji="1" lang="en-US" altLang="ko-KR" sz="4400" b="1" dirty="0"/>
              <a:t>)</a:t>
            </a:r>
            <a:r>
              <a:rPr kumimoji="1" lang="ko-KR" altLang="en-US" sz="4400" b="1" dirty="0"/>
              <a:t>은 삭제하고 제작하십시오</a:t>
            </a:r>
            <a:r>
              <a:rPr kumimoji="1" lang="en-US" altLang="ko-KR" sz="4400" b="1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ko-KR" sz="4400" b="1" dirty="0"/>
          </a:p>
          <a:p>
            <a:endParaRPr kumimoji="1" lang="ko-KR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590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5"/>
    </mc:Choice>
    <mc:Fallback xmlns="">
      <p:transition spd="slow" advTm="3275"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9345</TotalTime>
  <Words>990</Words>
  <Application>Microsoft Office PowerPoint</Application>
  <PresentationFormat>사용자 지정</PresentationFormat>
  <Paragraphs>217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맑은 고딕</vt:lpstr>
      <vt:lpstr>Arial</vt:lpstr>
      <vt:lpstr>Times New Roman</vt:lpstr>
      <vt:lpstr>Office 테마</vt:lpstr>
      <vt:lpstr>Inter-Slice MRI Interpolation for Anatomy-Preserving Data Augmentation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Prediction of SIVC with Machine Learning Methods - Risk Factor Findings and Muscle Variables Strategy</dc:title>
  <dc:creator>a01024109501@gmail.com</dc:creator>
  <cp:lastModifiedBy>catholic</cp:lastModifiedBy>
  <cp:revision>279</cp:revision>
  <cp:lastPrinted>2024-10-23T06:04:24Z</cp:lastPrinted>
  <dcterms:created xsi:type="dcterms:W3CDTF">2024-04-07T05:35:10Z</dcterms:created>
  <dcterms:modified xsi:type="dcterms:W3CDTF">2026-05-28T04:50:19Z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asoo_Trace_ID">
    <vt:lpwstr>eyJub2RlMSI6eyJkc2QiOiIwMTAwMDAwMDAwMDAzMTk0IiwibG9nVGltZSI6IjIwMjQtMTAtMjJUMTE6MzA6MTdaIiwicElEIjoxLCJwcm9jZXNzSWQiOjUwNzI4LCJwcm9jZXNzTmFtZSI6IlBPV0VSUE5ULkVYRSIsInRyYWNlSWQiOiI0RUJCMDI1QTRGMjE0RDc1QjAwQ0RGRDk0REVCQjdDMyIsInVzZXJDb2RlIjoiMjIyMDA5MDQifSwibm9kZTIiOnsiZHNkIjoiMDEwMDAwMDAwMDAwMzE5NCIsImxvZ1RpbWUiOiIyMDI0LTEwLTIyVDExOjMwOjE3WiIsInBJRCI6MSwicHJvY2Vzc0lkIjo1MDcyOCwicHJvY2Vzc05hbWUiOiJQT1dFUlBOVC5FWEUiLCJ0cmFjZUlkIjoiNEVCQjAyNUE0RjIxNEQ3NUIwMENERkQ5NERFQkI3QzMiLCJ1c2VyQ29kZSI6IjIyMjAwOTA0In0sIm5vZGUzIjp7ImRzZCI6IjAxMDAwMDAwMDAwMDMxOTQiLCJsb2dUaW1lIjoiMjAyNC0xMC0yMlQxMTozMDoxN1oiLCJwSUQiOjEsInByb2Nlc3NJZCI6NTA3MjgsInByb2Nlc3NOYW1lIjoiUE9XRVJQTlQuRVhFIiwidHJhY2VJZCI6IjRFQkIwMjVBNEYyMTRENzVCMDBDREZEOTRERUJCN0MzIiwidXNlckNvZGUiOiIyMjIwMDkwNCJ9LCJub2RlNCI6eyJkc2QiOiIwMTAwMDAwMDAwMDAzMTk0IiwibG9nVGltZSI6IjIwMjQtMTAtMjJUMTE6MzA6MTdaIiwicElEIjoxLCJwcm9jZXNzSWQiOjUwNzI4LCJwcm9jZXNzTmFtZSI6IlBPV0VSUE5ULkVYRSIsInRyYWNlSWQiOiI0RUJCMDI1QTRGMjE0RDc1QjAwQ0RGRDk0REVCQjdDMyIsInVzZXJDb2RlIjoiMjIyMDA5MDQifSwibm9kZTUiOnsiZHNkIjoiMDAwMDAwMDAwMDAwMDAwMCIsImxvZ1RpbWUiOiIyMDI0LTEwLTIyVDExOjM0OjA2WiIsInBJRCI6MjA0OCwicHJvY2Vzc0lkIjo1MDcyOCwicHJvY2Vzc05hbWUiOiJQT1dFUlBOVC5FWEUiLCJ0cmFjZUlkIjoiRjkzOTEwRDNEOTE3NDZBRUJCN0YzNDQ2NTlDMEExRTYiLCJ1c2VyQ29kZSI6IjIyMjAwOTA0In0sIm5vZGVDb3VudCI6Miwicm9vdFRyYWNlSWQiOiI0RUJCMDI1QTRGMjE0RDc1QjAwQ0RGRDk0REVCQjdDMyJ9</vt:lpwstr>
  </property>
</Properties>
</file>